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285" r:id="rId2"/>
  </p:sldMasterIdLst>
  <p:notesMasterIdLst>
    <p:notesMasterId r:id="rId23"/>
  </p:notesMasterIdLst>
  <p:handoutMasterIdLst>
    <p:handoutMasterId r:id="rId24"/>
  </p:handoutMasterIdLst>
  <p:sldIdLst>
    <p:sldId id="311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6" r:id="rId13"/>
    <p:sldId id="357" r:id="rId14"/>
    <p:sldId id="358" r:id="rId15"/>
    <p:sldId id="355" r:id="rId16"/>
    <p:sldId id="360" r:id="rId17"/>
    <p:sldId id="354" r:id="rId18"/>
    <p:sldId id="359" r:id="rId19"/>
    <p:sldId id="363" r:id="rId20"/>
    <p:sldId id="362" r:id="rId21"/>
    <p:sldId id="310" r:id="rId2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17FF"/>
    <a:srgbClr val="000000"/>
    <a:srgbClr val="1AC604"/>
    <a:srgbClr val="959595"/>
    <a:srgbClr val="E4E4E4"/>
    <a:srgbClr val="666666"/>
    <a:srgbClr val="FF00FF"/>
    <a:srgbClr val="FF80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5" autoAdjust="0"/>
    <p:restoredTop sz="99487" autoAdjust="0"/>
  </p:normalViewPr>
  <p:slideViewPr>
    <p:cSldViewPr snapToGrid="0" snapToObjects="1">
      <p:cViewPr>
        <p:scale>
          <a:sx n="80" d="100"/>
          <a:sy n="80" d="100"/>
        </p:scale>
        <p:origin x="-788" y="-1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C6E47-10B5-427A-B228-F099C40554F6}" type="datetimeFigureOut">
              <a:rPr lang="en-US"/>
              <a:pPr>
                <a:defRPr/>
              </a:pPr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819051-23E9-4A9A-A9BC-051EDECA1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6C11DF-21F0-4A11-A0C3-22A102A8AEDD}" type="datetimeFigureOut">
              <a:rPr lang="en-US"/>
              <a:pPr>
                <a:defRPr/>
              </a:pPr>
              <a:t>5/24/2018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CDF9D-4D94-4436-AE66-FF875F22C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27FA875-2572-49A7-B0EA-346F0DD14A86}" type="slidenum">
              <a:rPr lang="en-US" sz="600" smtClean="0">
                <a:solidFill>
                  <a:srgbClr val="444444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pic>
        <p:nvPicPr>
          <p:cNvPr id="5" name="Picture 3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04CC6C-B80E-4B76-A172-6B580431157C}" type="slidenum">
              <a:rPr lang="en-US" sz="60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0213" y="3735388"/>
            <a:ext cx="4573587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defRPr/>
            </a:pPr>
            <a:endParaRPr lang="en-US" sz="800" dirty="0">
              <a:latin typeface="Arial"/>
              <a:cs typeface="Arial"/>
            </a:endParaRP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AD72AD-CA4D-4ABC-A911-C5BCA163C1EB}" type="slidenum">
              <a:rPr lang="en-US" sz="600" smtClean="0">
                <a:solidFill>
                  <a:srgbClr val="444444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pic>
        <p:nvPicPr>
          <p:cNvPr id="12" name="Picture 3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29569" y="385981"/>
            <a:ext cx="8102477" cy="32213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098815" y="985068"/>
            <a:ext cx="3484397" cy="14143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5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SzPct val="40000"/>
              <a:buFont typeface="Wingdings" charset="2"/>
              <a:buNone/>
              <a:defRPr sz="1800" b="0" i="0" baseline="0">
                <a:latin typeface="Arial"/>
                <a:cs typeface="Arial"/>
              </a:defRPr>
            </a:lvl2pPr>
            <a:lvl3pPr marL="914400" indent="0">
              <a:buNone/>
              <a:defRPr sz="1800" b="0" i="0" baseline="0">
                <a:latin typeface="Arial"/>
                <a:cs typeface="Arial"/>
              </a:defRPr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9569" y="985068"/>
            <a:ext cx="4226309" cy="26475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29569" y="3735388"/>
            <a:ext cx="4242184" cy="2978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01EE9C0-3E8D-495F-AD5E-49753F6D6B90}" type="slidenum">
              <a:rPr lang="en-US" sz="600" smtClean="0">
                <a:solidFill>
                  <a:srgbClr val="444444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pic>
        <p:nvPicPr>
          <p:cNvPr id="17" name="Picture 2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19"/>
          <p:cNvSpPr>
            <a:spLocks noGrp="1"/>
          </p:cNvSpPr>
          <p:nvPr>
            <p:ph type="title"/>
          </p:nvPr>
        </p:nvSpPr>
        <p:spPr>
          <a:xfrm>
            <a:off x="429570" y="385981"/>
            <a:ext cx="7739640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1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1AC604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22870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16169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817FF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709469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29571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2522870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616169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709469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48050" y="1549400"/>
            <a:ext cx="22336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76332" y="3894666"/>
            <a:ext cx="7004631" cy="908919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950" baseline="0">
                <a:solidFill>
                  <a:srgbClr val="D9D9D9"/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-Page-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2100" y="4387850"/>
            <a:ext cx="15065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4966942" y="0"/>
            <a:ext cx="4177058" cy="51435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  <p:txBody>
          <a:bodyPr vert="horz" lIns="457200" tIns="457200" rIns="457200" anchor="t"/>
          <a:lstStyle>
            <a:lvl1pPr marL="0" indent="0" algn="r">
              <a:buNone/>
              <a:defRPr sz="1600" b="0" i="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9"/>
          <p:cNvSpPr>
            <a:spLocks noGrp="1"/>
          </p:cNvSpPr>
          <p:nvPr>
            <p:ph type="title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v_lfcl_grhc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 descr="shutterstock_33654378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67288" y="0"/>
            <a:ext cx="41767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 userDrawn="1"/>
        </p:nvSpPr>
        <p:spPr>
          <a:xfrm>
            <a:off x="4967288" y="-33338"/>
            <a:ext cx="4187825" cy="5189538"/>
          </a:xfrm>
          <a:custGeom>
            <a:avLst/>
            <a:gdLst>
              <a:gd name="connsiteX0" fmla="*/ 0 w 4177058"/>
              <a:gd name="connsiteY0" fmla="*/ 0 h 5143500"/>
              <a:gd name="connsiteX1" fmla="*/ 4177058 w 4177058"/>
              <a:gd name="connsiteY1" fmla="*/ 0 h 5143500"/>
              <a:gd name="connsiteX2" fmla="*/ 4177058 w 4177058"/>
              <a:gd name="connsiteY2" fmla="*/ 5143500 h 5143500"/>
              <a:gd name="connsiteX3" fmla="*/ 0 w 4177058"/>
              <a:gd name="connsiteY3" fmla="*/ 5143500 h 5143500"/>
              <a:gd name="connsiteX4" fmla="*/ 0 w 4177058"/>
              <a:gd name="connsiteY4" fmla="*/ 0 h 5143500"/>
              <a:gd name="connsiteX0" fmla="*/ 205856 w 4382914"/>
              <a:gd name="connsiteY0" fmla="*/ 0 h 5143500"/>
              <a:gd name="connsiteX1" fmla="*/ 4382914 w 4382914"/>
              <a:gd name="connsiteY1" fmla="*/ 0 h 5143500"/>
              <a:gd name="connsiteX2" fmla="*/ 4382914 w 4382914"/>
              <a:gd name="connsiteY2" fmla="*/ 5143500 h 5143500"/>
              <a:gd name="connsiteX3" fmla="*/ 205856 w 4382914"/>
              <a:gd name="connsiteY3" fmla="*/ 5143500 h 5143500"/>
              <a:gd name="connsiteX4" fmla="*/ 205856 w 4382914"/>
              <a:gd name="connsiteY4" fmla="*/ 0 h 5143500"/>
              <a:gd name="connsiteX0" fmla="*/ 336743 w 4200036"/>
              <a:gd name="connsiteY0" fmla="*/ 14941 h 5143500"/>
              <a:gd name="connsiteX1" fmla="*/ 4200036 w 4200036"/>
              <a:gd name="connsiteY1" fmla="*/ 0 h 5143500"/>
              <a:gd name="connsiteX2" fmla="*/ 4200036 w 4200036"/>
              <a:gd name="connsiteY2" fmla="*/ 5143500 h 5143500"/>
              <a:gd name="connsiteX3" fmla="*/ 22978 w 4200036"/>
              <a:gd name="connsiteY3" fmla="*/ 5143500 h 5143500"/>
              <a:gd name="connsiteX4" fmla="*/ 336743 w 4200036"/>
              <a:gd name="connsiteY4" fmla="*/ 14941 h 5143500"/>
              <a:gd name="connsiteX0" fmla="*/ 386637 w 4249930"/>
              <a:gd name="connsiteY0" fmla="*/ 14941 h 5143500"/>
              <a:gd name="connsiteX1" fmla="*/ 4249930 w 4249930"/>
              <a:gd name="connsiteY1" fmla="*/ 0 h 5143500"/>
              <a:gd name="connsiteX2" fmla="*/ 4249930 w 4249930"/>
              <a:gd name="connsiteY2" fmla="*/ 5143500 h 5143500"/>
              <a:gd name="connsiteX3" fmla="*/ 72872 w 4249930"/>
              <a:gd name="connsiteY3" fmla="*/ 5143500 h 5143500"/>
              <a:gd name="connsiteX4" fmla="*/ 386637 w 4249930"/>
              <a:gd name="connsiteY4" fmla="*/ 14941 h 5143500"/>
              <a:gd name="connsiteX0" fmla="*/ 190495 w 4053788"/>
              <a:gd name="connsiteY0" fmla="*/ 14941 h 5143500"/>
              <a:gd name="connsiteX1" fmla="*/ 4053788 w 4053788"/>
              <a:gd name="connsiteY1" fmla="*/ 0 h 5143500"/>
              <a:gd name="connsiteX2" fmla="*/ 4053788 w 4053788"/>
              <a:gd name="connsiteY2" fmla="*/ 5143500 h 5143500"/>
              <a:gd name="connsiteX3" fmla="*/ 638730 w 4053788"/>
              <a:gd name="connsiteY3" fmla="*/ 5143500 h 5143500"/>
              <a:gd name="connsiteX4" fmla="*/ 190495 w 4053788"/>
              <a:gd name="connsiteY4" fmla="*/ 14941 h 5143500"/>
              <a:gd name="connsiteX0" fmla="*/ 306077 w 4169370"/>
              <a:gd name="connsiteY0" fmla="*/ 14941 h 5143500"/>
              <a:gd name="connsiteX1" fmla="*/ 4169370 w 4169370"/>
              <a:gd name="connsiteY1" fmla="*/ 0 h 5143500"/>
              <a:gd name="connsiteX2" fmla="*/ 4169370 w 4169370"/>
              <a:gd name="connsiteY2" fmla="*/ 5143500 h 5143500"/>
              <a:gd name="connsiteX3" fmla="*/ 754312 w 4169370"/>
              <a:gd name="connsiteY3" fmla="*/ 5143500 h 5143500"/>
              <a:gd name="connsiteX4" fmla="*/ 306077 w 4169370"/>
              <a:gd name="connsiteY4" fmla="*/ 14941 h 5143500"/>
              <a:gd name="connsiteX0" fmla="*/ 319118 w 4182411"/>
              <a:gd name="connsiteY0" fmla="*/ 14941 h 5143500"/>
              <a:gd name="connsiteX1" fmla="*/ 4182411 w 4182411"/>
              <a:gd name="connsiteY1" fmla="*/ 0 h 5143500"/>
              <a:gd name="connsiteX2" fmla="*/ 4182411 w 4182411"/>
              <a:gd name="connsiteY2" fmla="*/ 5143500 h 5143500"/>
              <a:gd name="connsiteX3" fmla="*/ 722530 w 4182411"/>
              <a:gd name="connsiteY3" fmla="*/ 5143500 h 5143500"/>
              <a:gd name="connsiteX4" fmla="*/ 319118 w 4182411"/>
              <a:gd name="connsiteY4" fmla="*/ 1494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11" h="5143500">
                <a:moveTo>
                  <a:pt x="319118" y="14941"/>
                </a:moveTo>
                <a:lnTo>
                  <a:pt x="4182411" y="0"/>
                </a:lnTo>
                <a:lnTo>
                  <a:pt x="4182411" y="5143500"/>
                </a:lnTo>
                <a:lnTo>
                  <a:pt x="722530" y="5143500"/>
                </a:lnTo>
                <a:cubicBezTo>
                  <a:pt x="50177" y="3832412"/>
                  <a:pt x="-293469" y="2342029"/>
                  <a:pt x="319118" y="1494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3" descr="crv_lfcl_grhc_rgb_pos_coverpage-img.png"/>
          <p:cNvPicPr>
            <a:picLocks noChangeAspect="1"/>
          </p:cNvPicPr>
          <p:nvPr userDrawn="1"/>
        </p:nvPicPr>
        <p:blipFill>
          <a:blip r:embed="rId3"/>
          <a:srcRect l="4265" t="10799" r="9949" b="341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rv_logo_rgb_pos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2100" y="4387850"/>
            <a:ext cx="15065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65C1DE-D8D2-48E7-87E3-A301FAC35350}" type="slidenum">
              <a:rPr lang="en-US" sz="600" smtClean="0">
                <a:solidFill>
                  <a:srgbClr val="444444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7" name="Picture 2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19"/>
          <p:cNvSpPr>
            <a:spLocks noGrp="1"/>
          </p:cNvSpPr>
          <p:nvPr>
            <p:ph type="title"/>
          </p:nvPr>
        </p:nvSpPr>
        <p:spPr>
          <a:xfrm>
            <a:off x="420162" y="385981"/>
            <a:ext cx="8400235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423078" y="1018280"/>
            <a:ext cx="764102" cy="23068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1200"/>
              </a:spcAft>
              <a:buNone/>
              <a:defRPr sz="1500" b="0" i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0163" y="1010582"/>
            <a:ext cx="4272530" cy="23145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v_lfcl_grhc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7A8EB48-1C81-4A01-8777-B6ADBA1F41F4}" type="slidenum">
              <a:rPr lang="en-US" sz="600" smtClean="0">
                <a:solidFill>
                  <a:srgbClr val="444444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9"/>
          <p:cNvSpPr>
            <a:spLocks noGrp="1"/>
          </p:cNvSpPr>
          <p:nvPr>
            <p:ph type="title"/>
          </p:nvPr>
        </p:nvSpPr>
        <p:spPr>
          <a:xfrm>
            <a:off x="429570" y="385981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018279"/>
            <a:ext cx="7739640" cy="192885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/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5B240B-F466-45A0-A7DB-27797F0FB83A}" type="slidenum">
              <a:rPr lang="en-US" sz="600" smtClean="0">
                <a:solidFill>
                  <a:srgbClr val="444444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9"/>
          <p:cNvSpPr>
            <a:spLocks noGrp="1"/>
          </p:cNvSpPr>
          <p:nvPr>
            <p:ph type="title"/>
          </p:nvPr>
        </p:nvSpPr>
        <p:spPr>
          <a:xfrm>
            <a:off x="429570" y="385981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018279"/>
            <a:ext cx="7739640" cy="1779670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v_lfcl_grhc_rgb_pos_quote-img.png"/>
          <p:cNvPicPr>
            <a:picLocks noChangeAspect="1"/>
          </p:cNvPicPr>
          <p:nvPr userDrawn="1"/>
        </p:nvPicPr>
        <p:blipFill>
          <a:blip r:embed="rId2"/>
          <a:srcRect l="-4266" t="11493" r="16174"/>
          <a:stretch>
            <a:fillRect/>
          </a:stretch>
        </p:blipFill>
        <p:spPr bwMode="auto">
          <a:xfrm>
            <a:off x="-17463" y="0"/>
            <a:ext cx="9161463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2" y="1062039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/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26239" y="3053874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420162" y="396875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2" y="1062039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26239" y="3053874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420162" y="396875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FD50D1-92F4-4805-B739-96C0830A7E41}" type="slidenum">
              <a:rPr lang="en-US" sz="600" smtClean="0">
                <a:solidFill>
                  <a:srgbClr val="444444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2" y="985068"/>
            <a:ext cx="8120748" cy="2949575"/>
          </a:xfrm>
          <a:prstGeom prst="rect">
            <a:avLst/>
          </a:prstGeom>
        </p:spPr>
        <p:txBody>
          <a:bodyPr vert="horz" lIns="0" tIns="0" rIns="0" bIns="0"/>
          <a:lstStyle>
            <a:lvl1pPr marL="234000" indent="-234000">
              <a:buClr>
                <a:srgbClr val="666666"/>
              </a:buClr>
              <a:buSzPct val="60000"/>
              <a:buFont typeface="Courier New"/>
              <a:buChar char="o"/>
              <a:defRPr sz="1500" b="0" i="0">
                <a:latin typeface="Arial"/>
                <a:cs typeface="Arial"/>
              </a:defRPr>
            </a:lvl1pPr>
            <a:lvl2pPr marL="633600" indent="-212400">
              <a:buSzPct val="40000"/>
              <a:buFont typeface="Wingdings" charset="2"/>
              <a:buChar char=""/>
              <a:defRPr sz="1500" b="0" i="0" baseline="0">
                <a:latin typeface="Arial"/>
                <a:cs typeface="Arial"/>
              </a:defRPr>
            </a:lvl2pPr>
            <a:lvl3pPr marL="1000800" indent="-158400">
              <a:defRPr sz="1500" b="0" i="0" baseline="0">
                <a:latin typeface="Arial"/>
                <a:cs typeface="Arial"/>
              </a:defRPr>
            </a:lvl3pPr>
            <a:lvl4pPr marL="1458000" indent="-194400"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/>
          </p:nvPr>
        </p:nvSpPr>
        <p:spPr>
          <a:xfrm>
            <a:off x="420162" y="385981"/>
            <a:ext cx="8102477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C9B4DF4-CE73-4B29-BDBC-EE921DB7D346}" type="slidenum">
              <a:rPr lang="en-US" sz="600" smtClean="0">
                <a:solidFill>
                  <a:srgbClr val="444444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5" name="Picture 3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6D6C75-2FF0-4223-9281-7A595F2C1103}" type="slidenum">
              <a:rPr lang="en-US" sz="600" smtClean="0">
                <a:solidFill>
                  <a:prstClr val="white">
                    <a:lumMod val="85000"/>
                  </a:prst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0213" y="3735388"/>
            <a:ext cx="4573587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FC4DA6B-5B0F-455D-B744-C98EA3F66422}" type="slidenum">
              <a:rPr lang="en-US" sz="600" smtClean="0">
                <a:solidFill>
                  <a:srgbClr val="444444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12" name="Picture 3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29569" y="385981"/>
            <a:ext cx="8102477" cy="32213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098815" y="985068"/>
            <a:ext cx="3484397" cy="14143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5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SzPct val="40000"/>
              <a:buFont typeface="Wingdings" charset="2"/>
              <a:buNone/>
              <a:defRPr sz="1800" b="0" i="0" baseline="0">
                <a:latin typeface="Arial"/>
                <a:cs typeface="Arial"/>
              </a:defRPr>
            </a:lvl2pPr>
            <a:lvl3pPr marL="914400" indent="0">
              <a:buNone/>
              <a:defRPr sz="1800" b="0" i="0" baseline="0">
                <a:latin typeface="Arial"/>
                <a:cs typeface="Arial"/>
              </a:defRPr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9569" y="985068"/>
            <a:ext cx="4226309" cy="26475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29569" y="3735388"/>
            <a:ext cx="4242184" cy="2978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064436-440F-45F9-A8C9-8E4D81B41A85}" type="slidenum">
              <a:rPr lang="en-US" sz="600" smtClean="0">
                <a:solidFill>
                  <a:srgbClr val="444444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</a:endParaRPr>
          </a:p>
        </p:txBody>
      </p:sp>
      <p:pic>
        <p:nvPicPr>
          <p:cNvPr id="17" name="Picture 2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19"/>
          <p:cNvSpPr>
            <a:spLocks noGrp="1"/>
          </p:cNvSpPr>
          <p:nvPr>
            <p:ph type="title"/>
          </p:nvPr>
        </p:nvSpPr>
        <p:spPr>
          <a:xfrm>
            <a:off x="429570" y="385981"/>
            <a:ext cx="7739640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1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1AC604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22870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16169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817FF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709469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29571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2522870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616169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709469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48050" y="1549400"/>
            <a:ext cx="22336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76332" y="3894666"/>
            <a:ext cx="7004631" cy="908919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950" baseline="0">
                <a:solidFill>
                  <a:srgbClr val="D9D9D9"/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 descr="shutterstock_33654378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67288" y="0"/>
            <a:ext cx="41767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 userDrawn="1"/>
        </p:nvSpPr>
        <p:spPr>
          <a:xfrm>
            <a:off x="4967288" y="-33338"/>
            <a:ext cx="4187825" cy="5189538"/>
          </a:xfrm>
          <a:custGeom>
            <a:avLst/>
            <a:gdLst>
              <a:gd name="connsiteX0" fmla="*/ 0 w 4177058"/>
              <a:gd name="connsiteY0" fmla="*/ 0 h 5143500"/>
              <a:gd name="connsiteX1" fmla="*/ 4177058 w 4177058"/>
              <a:gd name="connsiteY1" fmla="*/ 0 h 5143500"/>
              <a:gd name="connsiteX2" fmla="*/ 4177058 w 4177058"/>
              <a:gd name="connsiteY2" fmla="*/ 5143500 h 5143500"/>
              <a:gd name="connsiteX3" fmla="*/ 0 w 4177058"/>
              <a:gd name="connsiteY3" fmla="*/ 5143500 h 5143500"/>
              <a:gd name="connsiteX4" fmla="*/ 0 w 4177058"/>
              <a:gd name="connsiteY4" fmla="*/ 0 h 5143500"/>
              <a:gd name="connsiteX0" fmla="*/ 205856 w 4382914"/>
              <a:gd name="connsiteY0" fmla="*/ 0 h 5143500"/>
              <a:gd name="connsiteX1" fmla="*/ 4382914 w 4382914"/>
              <a:gd name="connsiteY1" fmla="*/ 0 h 5143500"/>
              <a:gd name="connsiteX2" fmla="*/ 4382914 w 4382914"/>
              <a:gd name="connsiteY2" fmla="*/ 5143500 h 5143500"/>
              <a:gd name="connsiteX3" fmla="*/ 205856 w 4382914"/>
              <a:gd name="connsiteY3" fmla="*/ 5143500 h 5143500"/>
              <a:gd name="connsiteX4" fmla="*/ 205856 w 4382914"/>
              <a:gd name="connsiteY4" fmla="*/ 0 h 5143500"/>
              <a:gd name="connsiteX0" fmla="*/ 336743 w 4200036"/>
              <a:gd name="connsiteY0" fmla="*/ 14941 h 5143500"/>
              <a:gd name="connsiteX1" fmla="*/ 4200036 w 4200036"/>
              <a:gd name="connsiteY1" fmla="*/ 0 h 5143500"/>
              <a:gd name="connsiteX2" fmla="*/ 4200036 w 4200036"/>
              <a:gd name="connsiteY2" fmla="*/ 5143500 h 5143500"/>
              <a:gd name="connsiteX3" fmla="*/ 22978 w 4200036"/>
              <a:gd name="connsiteY3" fmla="*/ 5143500 h 5143500"/>
              <a:gd name="connsiteX4" fmla="*/ 336743 w 4200036"/>
              <a:gd name="connsiteY4" fmla="*/ 14941 h 5143500"/>
              <a:gd name="connsiteX0" fmla="*/ 386637 w 4249930"/>
              <a:gd name="connsiteY0" fmla="*/ 14941 h 5143500"/>
              <a:gd name="connsiteX1" fmla="*/ 4249930 w 4249930"/>
              <a:gd name="connsiteY1" fmla="*/ 0 h 5143500"/>
              <a:gd name="connsiteX2" fmla="*/ 4249930 w 4249930"/>
              <a:gd name="connsiteY2" fmla="*/ 5143500 h 5143500"/>
              <a:gd name="connsiteX3" fmla="*/ 72872 w 4249930"/>
              <a:gd name="connsiteY3" fmla="*/ 5143500 h 5143500"/>
              <a:gd name="connsiteX4" fmla="*/ 386637 w 4249930"/>
              <a:gd name="connsiteY4" fmla="*/ 14941 h 5143500"/>
              <a:gd name="connsiteX0" fmla="*/ 190495 w 4053788"/>
              <a:gd name="connsiteY0" fmla="*/ 14941 h 5143500"/>
              <a:gd name="connsiteX1" fmla="*/ 4053788 w 4053788"/>
              <a:gd name="connsiteY1" fmla="*/ 0 h 5143500"/>
              <a:gd name="connsiteX2" fmla="*/ 4053788 w 4053788"/>
              <a:gd name="connsiteY2" fmla="*/ 5143500 h 5143500"/>
              <a:gd name="connsiteX3" fmla="*/ 638730 w 4053788"/>
              <a:gd name="connsiteY3" fmla="*/ 5143500 h 5143500"/>
              <a:gd name="connsiteX4" fmla="*/ 190495 w 4053788"/>
              <a:gd name="connsiteY4" fmla="*/ 14941 h 5143500"/>
              <a:gd name="connsiteX0" fmla="*/ 306077 w 4169370"/>
              <a:gd name="connsiteY0" fmla="*/ 14941 h 5143500"/>
              <a:gd name="connsiteX1" fmla="*/ 4169370 w 4169370"/>
              <a:gd name="connsiteY1" fmla="*/ 0 h 5143500"/>
              <a:gd name="connsiteX2" fmla="*/ 4169370 w 4169370"/>
              <a:gd name="connsiteY2" fmla="*/ 5143500 h 5143500"/>
              <a:gd name="connsiteX3" fmla="*/ 754312 w 4169370"/>
              <a:gd name="connsiteY3" fmla="*/ 5143500 h 5143500"/>
              <a:gd name="connsiteX4" fmla="*/ 306077 w 4169370"/>
              <a:gd name="connsiteY4" fmla="*/ 14941 h 5143500"/>
              <a:gd name="connsiteX0" fmla="*/ 319118 w 4182411"/>
              <a:gd name="connsiteY0" fmla="*/ 14941 h 5143500"/>
              <a:gd name="connsiteX1" fmla="*/ 4182411 w 4182411"/>
              <a:gd name="connsiteY1" fmla="*/ 0 h 5143500"/>
              <a:gd name="connsiteX2" fmla="*/ 4182411 w 4182411"/>
              <a:gd name="connsiteY2" fmla="*/ 5143500 h 5143500"/>
              <a:gd name="connsiteX3" fmla="*/ 722530 w 4182411"/>
              <a:gd name="connsiteY3" fmla="*/ 5143500 h 5143500"/>
              <a:gd name="connsiteX4" fmla="*/ 319118 w 4182411"/>
              <a:gd name="connsiteY4" fmla="*/ 1494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11" h="5143500">
                <a:moveTo>
                  <a:pt x="319118" y="14941"/>
                </a:moveTo>
                <a:lnTo>
                  <a:pt x="4182411" y="0"/>
                </a:lnTo>
                <a:lnTo>
                  <a:pt x="4182411" y="5143500"/>
                </a:lnTo>
                <a:lnTo>
                  <a:pt x="722530" y="5143500"/>
                </a:lnTo>
                <a:cubicBezTo>
                  <a:pt x="50177" y="3832412"/>
                  <a:pt x="-293469" y="2342029"/>
                  <a:pt x="319118" y="1494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3" descr="crv_lfcl_grhc_rgb_pos_coverpage-img.png"/>
          <p:cNvPicPr>
            <a:picLocks noChangeAspect="1"/>
          </p:cNvPicPr>
          <p:nvPr userDrawn="1"/>
        </p:nvPicPr>
        <p:blipFill>
          <a:blip r:embed="rId3"/>
          <a:srcRect l="4265" t="10799" r="9949" b="341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rv_logo_rgb_pos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2100" y="4387850"/>
            <a:ext cx="15065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54DAF3-8554-447C-8EA4-66E7D144E206}" type="slidenum">
              <a:rPr lang="en-US" sz="600" smtClean="0">
                <a:solidFill>
                  <a:srgbClr val="444444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pic>
        <p:nvPicPr>
          <p:cNvPr id="7" name="Picture 2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19"/>
          <p:cNvSpPr>
            <a:spLocks noGrp="1"/>
          </p:cNvSpPr>
          <p:nvPr>
            <p:ph type="title"/>
          </p:nvPr>
        </p:nvSpPr>
        <p:spPr>
          <a:xfrm>
            <a:off x="420162" y="385981"/>
            <a:ext cx="8400235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423078" y="1018280"/>
            <a:ext cx="764102" cy="23068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1200"/>
              </a:spcAft>
              <a:buNone/>
              <a:defRPr sz="1500" b="0" i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0163" y="1010582"/>
            <a:ext cx="4272530" cy="23145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6E6410-4445-45AB-9C61-F8089E8BCD91}" type="slidenum">
              <a:rPr lang="en-US" sz="600" smtClean="0">
                <a:solidFill>
                  <a:srgbClr val="444444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9"/>
          <p:cNvSpPr>
            <a:spLocks noGrp="1"/>
          </p:cNvSpPr>
          <p:nvPr>
            <p:ph type="title"/>
          </p:nvPr>
        </p:nvSpPr>
        <p:spPr>
          <a:xfrm>
            <a:off x="429570" y="385981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018279"/>
            <a:ext cx="7739640" cy="192885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/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4ED16D-7F89-4763-BDAD-4C66F8ECAAFF}" type="slidenum">
              <a:rPr lang="en-US" sz="600" smtClean="0">
                <a:solidFill>
                  <a:srgbClr val="444444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9"/>
          <p:cNvSpPr>
            <a:spLocks noGrp="1"/>
          </p:cNvSpPr>
          <p:nvPr>
            <p:ph type="title"/>
          </p:nvPr>
        </p:nvSpPr>
        <p:spPr>
          <a:xfrm>
            <a:off x="429570" y="385981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9570" y="1018279"/>
            <a:ext cx="7739640" cy="1779670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Arial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v_lfcl_grhc_rgb_pos_quote-img.png"/>
          <p:cNvPicPr>
            <a:picLocks noChangeAspect="1"/>
          </p:cNvPicPr>
          <p:nvPr userDrawn="1"/>
        </p:nvPicPr>
        <p:blipFill>
          <a:blip r:embed="rId2"/>
          <a:srcRect l="-4266" t="11493" r="16174"/>
          <a:stretch>
            <a:fillRect/>
          </a:stretch>
        </p:blipFill>
        <p:spPr bwMode="auto">
          <a:xfrm>
            <a:off x="-17463" y="0"/>
            <a:ext cx="9161463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2" y="1062039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/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26239" y="3053874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420162" y="396875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2" y="1062039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26239" y="3053874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/>
          </p:nvPr>
        </p:nvSpPr>
        <p:spPr>
          <a:xfrm>
            <a:off x="420162" y="396875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8599488" y="109538"/>
            <a:ext cx="220662" cy="165100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52D343-C27B-428C-A7EB-7B16BD874ADA}" type="slidenum">
              <a:rPr lang="en-US" sz="600" smtClean="0">
                <a:solidFill>
                  <a:srgbClr val="444444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pic>
        <p:nvPicPr>
          <p:cNvPr id="6" name="Picture 2" descr="crv_logo_rgb_po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4387850"/>
            <a:ext cx="1504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0162" y="985068"/>
            <a:ext cx="8120748" cy="2949575"/>
          </a:xfrm>
          <a:prstGeom prst="rect">
            <a:avLst/>
          </a:prstGeom>
        </p:spPr>
        <p:txBody>
          <a:bodyPr vert="horz" lIns="0" tIns="0" rIns="0" bIns="0"/>
          <a:lstStyle>
            <a:lvl1pPr marL="234000" indent="-234000">
              <a:buClr>
                <a:srgbClr val="666666"/>
              </a:buClr>
              <a:buSzPct val="60000"/>
              <a:buFont typeface="Courier New"/>
              <a:buChar char="o"/>
              <a:defRPr sz="1500" b="0" i="0">
                <a:latin typeface="Arial"/>
                <a:cs typeface="Arial"/>
              </a:defRPr>
            </a:lvl1pPr>
            <a:lvl2pPr marL="633600" indent="-212400">
              <a:buSzPct val="40000"/>
              <a:buFont typeface="Wingdings" charset="2"/>
              <a:buChar char=""/>
              <a:defRPr sz="1500" b="0" i="0" baseline="0">
                <a:latin typeface="Arial"/>
                <a:cs typeface="Arial"/>
              </a:defRPr>
            </a:lvl2pPr>
            <a:lvl3pPr marL="1000800" indent="-158400">
              <a:defRPr sz="1500" b="0" i="0" baseline="0">
                <a:latin typeface="Arial"/>
                <a:cs typeface="Arial"/>
              </a:defRPr>
            </a:lvl3pPr>
            <a:lvl4pPr marL="1458000" indent="-194400"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/>
          </p:nvPr>
        </p:nvSpPr>
        <p:spPr>
          <a:xfrm>
            <a:off x="420162" y="385981"/>
            <a:ext cx="8102477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  <p:sldLayoutId id="2147484471" r:id="rId12"/>
    <p:sldLayoutId id="2147484472" r:id="rId13"/>
    <p:sldLayoutId id="2147484473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t&amp;rct=j&amp;q=&amp;esrc=s&amp;source=web&amp;cd=1&amp;cad=rja&amp;uact=8&amp;ved=0ahUKEwilxYOz54nXAhVLK1AKHSByANgQFggnMAA&amp;url=http://elibrary.ru/projects/conference/turkey2014/presentations/09_pislyakov_koronny_nomer.ppt&amp;usg=AOvVaw0MPv2un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ftp/arxiv/papers/1707/1707.01162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Placeholder 2" descr="shutterstock_301196936_low_nwm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67288" y="0"/>
            <a:ext cx="4176712" cy="51435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0723" name="Picture 37" descr="crv_lfcl_grhc_rgb_pos_coverpage-img.png"/>
          <p:cNvPicPr>
            <a:picLocks noChangeAspect="1"/>
          </p:cNvPicPr>
          <p:nvPr/>
        </p:nvPicPr>
        <p:blipFill>
          <a:blip r:embed="rId3"/>
          <a:srcRect l="4265" t="10799" r="9949" b="341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420688" y="384175"/>
            <a:ext cx="4154487" cy="84931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Устойчивый рост наукометрических показателей университета 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0688" y="2455863"/>
            <a:ext cx="2727325" cy="231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 smtClean="0"/>
              <a:t>Павел Касьянов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 smtClean="0"/>
              <a:t>Май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0688" y="2147888"/>
            <a:ext cx="4154487" cy="539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это такое и как его достичь?</a:t>
            </a:r>
            <a:endParaRPr lang="en-US" dirty="0"/>
          </a:p>
        </p:txBody>
      </p:sp>
      <p:sp>
        <p:nvSpPr>
          <p:cNvPr id="30727" name="TextBox 3"/>
          <p:cNvSpPr txBox="1">
            <a:spLocks noChangeArrowheads="1"/>
          </p:cNvSpPr>
          <p:nvPr/>
        </p:nvSpPr>
        <p:spPr bwMode="auto">
          <a:xfrm>
            <a:off x="-3186113" y="57896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Уровень </a:t>
            </a:r>
            <a:r>
              <a:rPr lang="en-US" smtClean="0">
                <a:latin typeface="Arial" charset="0"/>
                <a:cs typeface="Arial" charset="0"/>
              </a:rPr>
              <a:t>3. </a:t>
            </a:r>
            <a:r>
              <a:rPr lang="ru-RU" smtClean="0">
                <a:latin typeface="Arial" charset="0"/>
                <a:cs typeface="Arial" charset="0"/>
              </a:rPr>
              <a:t>Первый квартиль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20688" y="1011238"/>
            <a:ext cx="5467350" cy="23145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ru-RU" sz="1600" b="1" dirty="0" smtClean="0"/>
              <a:t>Что работает хорошо</a:t>
            </a:r>
            <a:r>
              <a:rPr lang="en-US" sz="1600" b="1" dirty="0" smtClean="0"/>
              <a:t>:</a:t>
            </a:r>
          </a:p>
          <a:p>
            <a:pPr indent="230188"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/>
              <a:t>Авторы получают стимул публиковаться в высокоимпактовых журналах – и на этот раз система работает</a:t>
            </a:r>
            <a:r>
              <a:rPr lang="en-US" sz="1600" dirty="0" smtClean="0"/>
              <a:t>!</a:t>
            </a:r>
          </a:p>
          <a:p>
            <a:pPr indent="230188"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/>
              <a:t>Авторы получают больше опыта взаимодействия с редакциями ведущих журналов и больше вовлекаются в международную конкуренцию</a:t>
            </a:r>
            <a:endParaRPr lang="en-US" sz="1600" dirty="0" smtClean="0"/>
          </a:p>
          <a:p>
            <a:pPr indent="230188"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/>
              <a:t>В гуманитарных науках по-прежнему нет импакт-факторов – но что мешает нам применять в отношении них политику первого уровня</a:t>
            </a:r>
            <a:r>
              <a:rPr lang="en-US" sz="1600" dirty="0" smtClean="0"/>
              <a:t>?</a:t>
            </a:r>
          </a:p>
          <a:p>
            <a:pPr indent="230188"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1600" b="1" dirty="0" smtClean="0"/>
              <a:t>Что здесь может работать плохо</a:t>
            </a:r>
            <a:r>
              <a:rPr lang="en-US" sz="1600" b="1" dirty="0" smtClean="0"/>
              <a:t>?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10350" y="1176338"/>
            <a:ext cx="2209800" cy="573087"/>
          </a:xfrm>
          <a:prstGeom prst="rect">
            <a:avLst/>
          </a:prstGeom>
          <a:solidFill>
            <a:srgbClr val="6817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Q1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0350" y="1749425"/>
            <a:ext cx="2209800" cy="573088"/>
          </a:xfrm>
          <a:prstGeom prst="rect">
            <a:avLst/>
          </a:prstGeom>
          <a:solidFill>
            <a:srgbClr val="95959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Q2</a:t>
            </a:r>
          </a:p>
        </p:txBody>
      </p:sp>
      <p:sp>
        <p:nvSpPr>
          <p:cNvPr id="8" name="Rectangle 7"/>
          <p:cNvSpPr/>
          <p:nvPr/>
        </p:nvSpPr>
        <p:spPr>
          <a:xfrm>
            <a:off x="6610350" y="2322513"/>
            <a:ext cx="2209800" cy="571500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Q3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0350" y="2894013"/>
            <a:ext cx="2209800" cy="573087"/>
          </a:xfrm>
          <a:prstGeom prst="rect">
            <a:avLst/>
          </a:prstGeom>
          <a:solidFill>
            <a:srgbClr val="1AC60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Q4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257925" y="1176338"/>
            <a:ext cx="15875" cy="2767012"/>
          </a:xfrm>
          <a:prstGeom prst="straightConnector1">
            <a:avLst/>
          </a:prstGeom>
          <a:ln>
            <a:solidFill>
              <a:srgbClr val="6817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6" name="TextBox 12"/>
          <p:cNvSpPr txBox="1">
            <a:spLocks noChangeArrowheads="1"/>
          </p:cNvSpPr>
          <p:nvPr/>
        </p:nvSpPr>
        <p:spPr bwMode="auto">
          <a:xfrm rot="-5400000">
            <a:off x="4934744" y="2264569"/>
            <a:ext cx="2276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Важность журнала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Всё-таки, почему это работает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850900"/>
            <a:ext cx="437356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6511925" y="1955800"/>
            <a:ext cx="1784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Pislyakov,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Где в основном публикуются российские научные результаты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850900"/>
            <a:ext cx="48323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5345113" y="1033463"/>
            <a:ext cx="3475037" cy="3324225"/>
          </a:xfrm>
          <a:prstGeom prst="rect">
            <a:avLst/>
          </a:prstGeom>
          <a:solidFill>
            <a:srgbClr val="6817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</a:rPr>
              <a:t>Журналы </a:t>
            </a:r>
            <a:r>
              <a:rPr lang="en-US" sz="1400">
                <a:solidFill>
                  <a:schemeClr val="bg1"/>
                </a:solidFill>
              </a:rPr>
              <a:t>Web of Science Core Collection, </a:t>
            </a:r>
            <a:r>
              <a:rPr lang="ru-RU" sz="1400">
                <a:solidFill>
                  <a:schemeClr val="bg1"/>
                </a:solidFill>
              </a:rPr>
              <a:t>в которых за </a:t>
            </a:r>
            <a:r>
              <a:rPr lang="en-US" sz="1400">
                <a:solidFill>
                  <a:schemeClr val="bg1"/>
                </a:solidFill>
              </a:rPr>
              <a:t>2007-2016</a:t>
            </a:r>
            <a:r>
              <a:rPr lang="ru-RU" sz="1400">
                <a:solidFill>
                  <a:schemeClr val="bg1"/>
                </a:solidFill>
              </a:rPr>
              <a:t> годы было опубликовано более 1500 российских работ</a:t>
            </a:r>
            <a:r>
              <a:rPr lang="en-US" sz="1400">
                <a:solidFill>
                  <a:schemeClr val="bg1"/>
                </a:solidFill>
              </a:rPr>
              <a:t>,</a:t>
            </a:r>
            <a:r>
              <a:rPr lang="ru-RU" sz="1400" b="1" i="1">
                <a:solidFill>
                  <a:schemeClr val="bg1"/>
                </a:solidFill>
              </a:rPr>
              <a:t> не считая крупные коллаборации с количеством соавторов более </a:t>
            </a:r>
            <a:r>
              <a:rPr lang="en-US" sz="1400" b="1" i="1">
                <a:solidFill>
                  <a:schemeClr val="bg1"/>
                </a:solidFill>
              </a:rPr>
              <a:t>30</a:t>
            </a:r>
            <a:r>
              <a:rPr lang="en-US" sz="140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1400">
              <a:solidFill>
                <a:schemeClr val="bg1"/>
              </a:solidFill>
            </a:endParaRPr>
          </a:p>
          <a:p>
            <a:pPr algn="ctr"/>
            <a:r>
              <a:rPr lang="ru-RU" sz="1400">
                <a:solidFill>
                  <a:schemeClr val="bg1"/>
                </a:solidFill>
              </a:rPr>
              <a:t>Размер круга зависит от </a:t>
            </a:r>
            <a:r>
              <a:rPr lang="ru-RU" sz="1400" b="1" i="1">
                <a:solidFill>
                  <a:schemeClr val="bg1"/>
                </a:solidFill>
              </a:rPr>
              <a:t>количества российских публикаций </a:t>
            </a:r>
            <a:r>
              <a:rPr lang="ru-RU" sz="1400">
                <a:solidFill>
                  <a:schemeClr val="bg1"/>
                </a:solidFill>
              </a:rPr>
              <a:t>в журнале; горизонтальная ось: </a:t>
            </a:r>
            <a:r>
              <a:rPr lang="ru-RU" sz="1400" b="1" i="1">
                <a:solidFill>
                  <a:schemeClr val="bg1"/>
                </a:solidFill>
              </a:rPr>
              <a:t>цитируемость публикаций относительно средней по журналу</a:t>
            </a:r>
            <a:r>
              <a:rPr lang="en-US" sz="1400">
                <a:solidFill>
                  <a:schemeClr val="bg1"/>
                </a:solidFill>
              </a:rPr>
              <a:t>; </a:t>
            </a:r>
            <a:r>
              <a:rPr lang="ru-RU" sz="1400">
                <a:solidFill>
                  <a:schemeClr val="bg1"/>
                </a:solidFill>
              </a:rPr>
              <a:t>вертикальная ось</a:t>
            </a:r>
            <a:r>
              <a:rPr lang="en-US" sz="1400">
                <a:solidFill>
                  <a:schemeClr val="bg1"/>
                </a:solidFill>
              </a:rPr>
              <a:t>: </a:t>
            </a:r>
            <a:r>
              <a:rPr lang="ru-RU" sz="1400" b="1" i="1">
                <a:solidFill>
                  <a:schemeClr val="bg1"/>
                </a:solidFill>
              </a:rPr>
              <a:t>цитируемость публикаций относительно среднемировой в этой предметной области</a:t>
            </a:r>
            <a:endParaRPr lang="en-US" sz="1400" b="1" i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8288" y="4440238"/>
            <a:ext cx="63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Q3/Q4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3449638" y="4572000"/>
            <a:ext cx="628650" cy="63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Почему это важно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3011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420688" y="1011238"/>
            <a:ext cx="4867275" cy="2314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0"/>
              </a:spcBef>
              <a:buClr>
                <a:srgbClr val="6817FF"/>
              </a:buClr>
              <a:buSzTx/>
              <a:buFont typeface="Arial" charset="0"/>
              <a:buAutoNum type="arabicPeriod"/>
            </a:pPr>
            <a:r>
              <a:rPr lang="ru-RU" smtClean="0">
                <a:latin typeface="Arial" charset="0"/>
                <a:cs typeface="Arial" charset="0"/>
              </a:rPr>
              <a:t>Количество публикаций в </a:t>
            </a:r>
            <a:r>
              <a:rPr lang="en-US" smtClean="0">
                <a:latin typeface="Arial" charset="0"/>
                <a:cs typeface="Arial" charset="0"/>
              </a:rPr>
              <a:t>Web of Science</a:t>
            </a:r>
            <a:r>
              <a:rPr lang="ru-RU" smtClean="0">
                <a:latin typeface="Arial" charset="0"/>
                <a:cs typeface="Arial" charset="0"/>
              </a:rPr>
              <a:t> играет серьёзную роль. Это – ваша </a:t>
            </a:r>
            <a:r>
              <a:rPr lang="ru-RU" b="1" i="1" smtClean="0">
                <a:solidFill>
                  <a:srgbClr val="6817FF"/>
                </a:solidFill>
                <a:latin typeface="Arial" charset="0"/>
                <a:cs typeface="Arial" charset="0"/>
              </a:rPr>
              <a:t>научная производительность</a:t>
            </a:r>
          </a:p>
          <a:p>
            <a:pPr marL="342900" indent="-342900" fontAlgn="base">
              <a:spcBef>
                <a:spcPct val="0"/>
              </a:spcBef>
              <a:buClr>
                <a:srgbClr val="6817FF"/>
              </a:buClr>
              <a:buSzTx/>
              <a:buFont typeface="Arial" charset="0"/>
              <a:buAutoNum type="arabicPeriod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t>Но цитируемость – куда важнее. Это – ваша </a:t>
            </a:r>
            <a:r>
              <a:rPr lang="ru-RU" b="1" i="1" smtClean="0">
                <a:solidFill>
                  <a:srgbClr val="6817FF"/>
                </a:solidFill>
                <a:latin typeface="Arial" charset="0"/>
                <a:cs typeface="Arial" charset="0"/>
              </a:rPr>
              <a:t>научная влиятельность </a:t>
            </a: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t>или </a:t>
            </a:r>
            <a:r>
              <a:rPr lang="ru-RU" b="1" i="1" smtClean="0">
                <a:solidFill>
                  <a:srgbClr val="6817FF"/>
                </a:solidFill>
                <a:latin typeface="Arial" charset="0"/>
                <a:cs typeface="Arial" charset="0"/>
              </a:rPr>
              <a:t>авторитетность</a:t>
            </a: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buClr>
                <a:srgbClr val="6817FF"/>
              </a:buClr>
              <a:buSzTx/>
              <a:buFont typeface="Arial" charset="0"/>
              <a:buAutoNum type="arabicPeriod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t>Большинство университетских рейтингов учитывают показатели цитируемости с </a:t>
            </a:r>
            <a:r>
              <a:rPr lang="ru-RU" smtClean="0">
                <a:solidFill>
                  <a:srgbClr val="6817FF"/>
                </a:solidFill>
                <a:latin typeface="Arial" charset="0"/>
                <a:cs typeface="Arial" charset="0"/>
              </a:rPr>
              <a:t>большим весом</a:t>
            </a: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t>, чем показатели количества публикаций</a:t>
            </a:r>
          </a:p>
          <a:p>
            <a:pPr marL="342900" indent="-342900" fontAlgn="base">
              <a:spcBef>
                <a:spcPct val="0"/>
              </a:spcBef>
              <a:buClr>
                <a:srgbClr val="6817FF"/>
              </a:buClr>
              <a:buSzTx/>
              <a:buFont typeface="Arial" charset="0"/>
              <a:buAutoNum type="arabicPeriod"/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t>Россия заметно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mtClean="0">
                <a:solidFill>
                  <a:srgbClr val="6817FF"/>
                </a:solidFill>
                <a:latin typeface="Arial" charset="0"/>
                <a:cs typeface="Arial" charset="0"/>
              </a:rPr>
              <a:t>подтягивается</a:t>
            </a:r>
            <a:r>
              <a:rPr lang="en-US" smtClean="0">
                <a:solidFill>
                  <a:srgbClr val="6817FF"/>
                </a:solidFill>
                <a:latin typeface="Arial" charset="0"/>
                <a:cs typeface="Arial" charset="0"/>
              </a:rPr>
              <a:t> </a:t>
            </a: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t>в плане количества публикаций, но по-прежнему </a:t>
            </a:r>
            <a:r>
              <a:rPr lang="ru-RU" smtClean="0">
                <a:solidFill>
                  <a:srgbClr val="6817FF"/>
                </a:solidFill>
                <a:latin typeface="Arial" charset="0"/>
                <a:cs typeface="Arial" charset="0"/>
              </a:rPr>
              <a:t>отстаёт</a:t>
            </a:r>
            <a:r>
              <a:rPr lang="en-US" smtClean="0">
                <a:solidFill>
                  <a:srgbClr val="6817FF"/>
                </a:solidFill>
                <a:latin typeface="Arial" charset="0"/>
                <a:cs typeface="Arial" charset="0"/>
              </a:rPr>
              <a:t> </a:t>
            </a: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t>от развитых стран в плане средней цитируемости.</a:t>
            </a: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630238"/>
            <a:ext cx="2952750" cy="376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867400" y="2330450"/>
            <a:ext cx="2952750" cy="284163"/>
          </a:xfrm>
          <a:prstGeom prst="rect">
            <a:avLst/>
          </a:prstGeom>
          <a:noFill/>
          <a:ln w="19050">
            <a:solidFill>
              <a:srgbClr val="6817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430213" y="385763"/>
            <a:ext cx="77390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Хорошо, мы хотим внедрить политику </a:t>
            </a:r>
            <a:r>
              <a:rPr lang="en-US" smtClean="0">
                <a:latin typeface="Arial" charset="0"/>
                <a:cs typeface="Arial" charset="0"/>
              </a:rPr>
              <a:t>3</a:t>
            </a:r>
            <a:r>
              <a:rPr lang="ru-RU" smtClean="0">
                <a:latin typeface="Arial" charset="0"/>
                <a:cs typeface="Arial" charset="0"/>
              </a:rPr>
              <a:t>го уровня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  <a:r>
              <a:rPr lang="ru-RU" smtClean="0">
                <a:latin typeface="Arial" charset="0"/>
                <a:cs typeface="Arial" charset="0"/>
              </a:rPr>
              <a:t> На что стоит обратить внимание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5" name="Text Placeholder 10"/>
          <p:cNvSpPr>
            <a:spLocks noGrp="1"/>
          </p:cNvSpPr>
          <p:nvPr>
            <p:ph type="body" sz="quarter" idx="12"/>
          </p:nvPr>
        </p:nvSpPr>
        <p:spPr bwMode="auto">
          <a:xfrm>
            <a:off x="430213" y="1011238"/>
            <a:ext cx="1458912" cy="4841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Молодые учёные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6" name="Text Placeholder 13"/>
          <p:cNvSpPr>
            <a:spLocks noGrp="1"/>
          </p:cNvSpPr>
          <p:nvPr>
            <p:ph type="body" sz="quarter" idx="14"/>
          </p:nvPr>
        </p:nvSpPr>
        <p:spPr bwMode="auto">
          <a:xfrm>
            <a:off x="2522538" y="1011238"/>
            <a:ext cx="1460500" cy="4841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Как быть  с </a:t>
            </a:r>
            <a:r>
              <a:rPr lang="en-US" smtClean="0">
                <a:latin typeface="Arial" charset="0"/>
                <a:cs typeface="Arial" charset="0"/>
              </a:rPr>
              <a:t>Q2/Q3/Q4?</a:t>
            </a:r>
          </a:p>
        </p:txBody>
      </p:sp>
      <p:sp>
        <p:nvSpPr>
          <p:cNvPr id="44037" name="Text Placeholder 14"/>
          <p:cNvSpPr>
            <a:spLocks noGrp="1"/>
          </p:cNvSpPr>
          <p:nvPr>
            <p:ph type="body" sz="quarter" idx="16"/>
          </p:nvPr>
        </p:nvSpPr>
        <p:spPr bwMode="auto">
          <a:xfrm>
            <a:off x="4616450" y="1011238"/>
            <a:ext cx="1458913" cy="4841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Узкие темы исследований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8" name="Text Placeholder 15"/>
          <p:cNvSpPr>
            <a:spLocks noGrp="1"/>
          </p:cNvSpPr>
          <p:nvPr>
            <p:ph type="body" sz="quarter" idx="18"/>
          </p:nvPr>
        </p:nvSpPr>
        <p:spPr bwMode="auto">
          <a:xfrm>
            <a:off x="6708775" y="1011238"/>
            <a:ext cx="1460500" cy="4841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Кнут и пряник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9" name="Text Placeholder 16"/>
          <p:cNvSpPr>
            <a:spLocks noGrp="1"/>
          </p:cNvSpPr>
          <p:nvPr>
            <p:ph type="body" sz="quarter" idx="20"/>
          </p:nvPr>
        </p:nvSpPr>
        <p:spPr bwMode="auto">
          <a:xfrm>
            <a:off x="430213" y="1719263"/>
            <a:ext cx="1822450" cy="26860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Вы не можете ожидать от каждого вашего аспиранта публикаций в журнале первого квартиля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40" name="Text Placeholder 17"/>
          <p:cNvSpPr>
            <a:spLocks noGrp="1"/>
          </p:cNvSpPr>
          <p:nvPr>
            <p:ph type="body" sz="quarter" idx="24"/>
          </p:nvPr>
        </p:nvSpPr>
        <p:spPr bwMode="auto">
          <a:xfrm>
            <a:off x="2522538" y="1719263"/>
            <a:ext cx="1824037" cy="26860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Стоит ли нам награждать авторов за публикации в журналах второго квартиля? Третьего/четвёртого квартилей?</a:t>
            </a:r>
          </a:p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Любая политика стимулирования должна быть максимально простой; автор должен чётко понимать, как быстро и за что он получит вознаграждение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41" name="Text Placeholder 18"/>
          <p:cNvSpPr>
            <a:spLocks noGrp="1"/>
          </p:cNvSpPr>
          <p:nvPr>
            <p:ph type="body" sz="quarter" idx="25"/>
          </p:nvPr>
        </p:nvSpPr>
        <p:spPr bwMode="auto">
          <a:xfrm>
            <a:off x="4616450" y="1719263"/>
            <a:ext cx="1822450" cy="26860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Есть важные для локального научного сообщества предметные области, по которым журналов </a:t>
            </a:r>
            <a:r>
              <a:rPr lang="en-US" smtClean="0">
                <a:latin typeface="Arial" charset="0"/>
                <a:cs typeface="Arial" charset="0"/>
              </a:rPr>
              <a:t>Web of Science Core Collection </a:t>
            </a:r>
            <a:r>
              <a:rPr lang="ru-RU" smtClean="0">
                <a:latin typeface="Arial" charset="0"/>
                <a:cs typeface="Arial" charset="0"/>
              </a:rPr>
              <a:t>- единицы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</a:p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Но у нас есть и локальное решение проблемы</a:t>
            </a:r>
            <a:r>
              <a:rPr lang="en-US" smtClean="0">
                <a:latin typeface="Arial" charset="0"/>
                <a:cs typeface="Arial" charset="0"/>
              </a:rPr>
              <a:t>: Russian Science Citation Index</a:t>
            </a:r>
          </a:p>
          <a:p>
            <a:pPr marL="255588" indent="-163513">
              <a:buFont typeface="Courier New" pitchFamily="49" charset="0"/>
              <a:buChar char="o"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42" name="Text Placeholder 19"/>
          <p:cNvSpPr>
            <a:spLocks noGrp="1"/>
          </p:cNvSpPr>
          <p:nvPr>
            <p:ph type="body" sz="quarter" idx="26"/>
          </p:nvPr>
        </p:nvSpPr>
        <p:spPr bwMode="auto">
          <a:xfrm>
            <a:off x="6708775" y="1719263"/>
            <a:ext cx="1824038" cy="26860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Если автор опубликовался, он получит вознаграждение</a:t>
            </a:r>
            <a:endParaRPr lang="en-US" smtClean="0">
              <a:latin typeface="Arial" charset="0"/>
              <a:cs typeface="Arial" charset="0"/>
            </a:endParaRPr>
          </a:p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А если не опубликовался в течение года? В течение двух лет?</a:t>
            </a:r>
            <a:endParaRPr lang="en-US" smtClean="0">
              <a:latin typeface="Arial" charset="0"/>
              <a:cs typeface="Arial" charset="0"/>
            </a:endParaRPr>
          </a:p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В разных предметных областях – разные средние темпы написания статей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430213" y="385763"/>
            <a:ext cx="77390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Уровень </a:t>
            </a:r>
            <a:r>
              <a:rPr lang="en-US" smtClean="0">
                <a:latin typeface="Arial" charset="0"/>
                <a:cs typeface="Arial" charset="0"/>
              </a:rPr>
              <a:t>3. </a:t>
            </a:r>
            <a:r>
              <a:rPr lang="ru-RU" smtClean="0">
                <a:latin typeface="Arial" charset="0"/>
                <a:cs typeface="Arial" charset="0"/>
              </a:rPr>
              <a:t>Какие ещё переменные имеет смысл учесть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5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430213" y="1011238"/>
            <a:ext cx="1458912" cy="4841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Право на получение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60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2522538" y="1011238"/>
            <a:ext cx="1460500" cy="4841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Размер вознаграждения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61" name="Text Placeholder 4"/>
          <p:cNvSpPr>
            <a:spLocks noGrp="1"/>
          </p:cNvSpPr>
          <p:nvPr>
            <p:ph type="body" sz="quarter" idx="16"/>
          </p:nvPr>
        </p:nvSpPr>
        <p:spPr bwMode="auto">
          <a:xfrm>
            <a:off x="4616450" y="1011238"/>
            <a:ext cx="1458913" cy="4841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Метод платежа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62" name="Text Placeholder 5"/>
          <p:cNvSpPr>
            <a:spLocks noGrp="1"/>
          </p:cNvSpPr>
          <p:nvPr>
            <p:ph type="body" sz="quarter" idx="18"/>
          </p:nvPr>
        </p:nvSpPr>
        <p:spPr bwMode="auto">
          <a:xfrm>
            <a:off x="6708775" y="1011238"/>
            <a:ext cx="1460500" cy="4841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Возможные последствия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63" name="Text Placeholder 6"/>
          <p:cNvSpPr>
            <a:spLocks noGrp="1"/>
          </p:cNvSpPr>
          <p:nvPr>
            <p:ph type="body" sz="quarter" idx="20"/>
          </p:nvPr>
        </p:nvSpPr>
        <p:spPr bwMode="auto">
          <a:xfrm>
            <a:off x="430213" y="1719263"/>
            <a:ext cx="1822450" cy="270986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Получают ли вознаграждение сотрудники, работающие на полставки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Важно ли, является автор первым, вторым или десятым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Важно ли вообще количество соавторов из нашего университета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  <a:r>
              <a:rPr lang="ru-RU" smtClean="0">
                <a:latin typeface="Arial" charset="0"/>
                <a:cs typeface="Arial" charset="0"/>
              </a:rPr>
              <a:t> Как тогда распределяется вознаграждение между ними?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64" name="Text Placeholder 7"/>
          <p:cNvSpPr>
            <a:spLocks noGrp="1"/>
          </p:cNvSpPr>
          <p:nvPr>
            <p:ph type="body" sz="quarter" idx="24"/>
          </p:nvPr>
        </p:nvSpPr>
        <p:spPr bwMode="auto">
          <a:xfrm>
            <a:off x="2522538" y="1719263"/>
            <a:ext cx="1824037" cy="270986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Сколько мы платим за одну статью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Прогнозирование денежных потоков – необходимо, чтобы наш бюджет в принципе позволял такие выплаты и, при этом, действительно стимулировал авторов работать над публикациями мирового уровня</a:t>
            </a:r>
            <a:endParaRPr lang="en-US" smtClean="0">
              <a:latin typeface="Arial" charset="0"/>
              <a:cs typeface="Arial" charset="0"/>
            </a:endParaRPr>
          </a:p>
          <a:p>
            <a:pPr marL="255588" indent="-163513">
              <a:buFont typeface="Courier New" pitchFamily="49" charset="0"/>
              <a:buChar char="o"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65" name="Text Placeholder 8"/>
          <p:cNvSpPr>
            <a:spLocks noGrp="1"/>
          </p:cNvSpPr>
          <p:nvPr>
            <p:ph type="body" sz="quarter" idx="25"/>
          </p:nvPr>
        </p:nvSpPr>
        <p:spPr bwMode="auto">
          <a:xfrm>
            <a:off x="4616450" y="1719263"/>
            <a:ext cx="1822450" cy="270986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Как быстро мы осуществляем платёж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Свежая редакция импакт-факторов выходит в июне каждого года. Какую версию импакт-фактора мы применяем при этом?</a:t>
            </a:r>
          </a:p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Что делать, если публикация отозвана (</a:t>
            </a:r>
            <a:r>
              <a:rPr lang="en-US" smtClean="0">
                <a:latin typeface="Arial" charset="0"/>
                <a:cs typeface="Arial" charset="0"/>
              </a:rPr>
              <a:t>retracted)?</a:t>
            </a:r>
          </a:p>
        </p:txBody>
      </p:sp>
      <p:sp>
        <p:nvSpPr>
          <p:cNvPr id="45066" name="Text Placeholder 9"/>
          <p:cNvSpPr>
            <a:spLocks noGrp="1"/>
          </p:cNvSpPr>
          <p:nvPr>
            <p:ph type="body" sz="quarter" idx="26"/>
          </p:nvPr>
        </p:nvSpPr>
        <p:spPr bwMode="auto">
          <a:xfrm>
            <a:off x="6708775" y="1719263"/>
            <a:ext cx="1824038" cy="270986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Не создаём ли мы среду для продажи аффилиаций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Эффект Матвея</a:t>
            </a:r>
            <a:endParaRPr lang="en-US" smtClean="0">
              <a:latin typeface="Arial" charset="0"/>
              <a:cs typeface="Arial" charset="0"/>
            </a:endParaRPr>
          </a:p>
          <a:p>
            <a:pPr marL="255588" indent="-163513">
              <a:buFont typeface="Courier New" pitchFamily="49" charset="0"/>
              <a:buChar char="o"/>
            </a:pPr>
            <a:r>
              <a:rPr lang="ru-RU" smtClean="0">
                <a:latin typeface="Arial" charset="0"/>
                <a:cs typeface="Arial" charset="0"/>
              </a:rPr>
              <a:t>Мы уверены, что не создаём стимулов для имитации научной деятельности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  <a:p>
            <a:pPr marL="255588" indent="-163513">
              <a:buFont typeface="Courier New" pitchFamily="49" charset="0"/>
              <a:buChar char="o"/>
            </a:pPr>
            <a:endParaRPr lang="en-US" smtClean="0">
              <a:latin typeface="Arial" charset="0"/>
              <a:cs typeface="Arial" charset="0"/>
            </a:endParaRPr>
          </a:p>
          <a:p>
            <a:pPr marL="255588" indent="-163513">
              <a:buFont typeface="Courier New" pitchFamily="49" charset="0"/>
              <a:buChar char="o"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Резонный вопрос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3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420688" y="1011238"/>
            <a:ext cx="4994275" cy="2314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В</a:t>
            </a:r>
            <a:r>
              <a:rPr lang="en-US" smtClean="0">
                <a:latin typeface="Arial" charset="0"/>
                <a:cs typeface="Arial" charset="0"/>
              </a:rPr>
              <a:t>: </a:t>
            </a:r>
            <a:r>
              <a:rPr lang="ru-RU" smtClean="0">
                <a:latin typeface="Arial" charset="0"/>
                <a:cs typeface="Arial" charset="0"/>
              </a:rPr>
              <a:t>Что нам делать, если мы не получаем сотни миллионов рублей бюджетного финансирования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  <a:p>
            <a:pPr fontAlgn="base"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О</a:t>
            </a:r>
            <a:r>
              <a:rPr lang="en-US" smtClean="0">
                <a:latin typeface="Arial" charset="0"/>
                <a:cs typeface="Arial" charset="0"/>
              </a:rPr>
              <a:t>: </a:t>
            </a:r>
            <a:r>
              <a:rPr lang="ru-RU" smtClean="0">
                <a:latin typeface="Arial" charset="0"/>
                <a:cs typeface="Arial" charset="0"/>
              </a:rPr>
              <a:t>Подумайте о поддержке работ в ведущих журналах открытого доступа: </a:t>
            </a:r>
            <a:r>
              <a:rPr lang="en-US" smtClean="0">
                <a:latin typeface="Arial" charset="0"/>
                <a:cs typeface="Arial" charset="0"/>
              </a:rPr>
              <a:t>article processing charges </a:t>
            </a:r>
            <a:r>
              <a:rPr lang="ru-RU" smtClean="0">
                <a:latin typeface="Arial" charset="0"/>
                <a:cs typeface="Arial" charset="0"/>
              </a:rPr>
              <a:t>там могут достигать 3000-4000 евро, но авторитет этого журнала, помноженный на практически неограниченное количество потенциальных читателей, может подстегнуть цитируемость хорошей публикации.</a:t>
            </a:r>
          </a:p>
          <a:p>
            <a:pPr fontAlgn="base"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Как определить, какой журнал открытого доступа – лучший? Проще простого: в базе данных </a:t>
            </a:r>
            <a:r>
              <a:rPr lang="en-US" smtClean="0">
                <a:latin typeface="Arial" charset="0"/>
                <a:cs typeface="Arial" charset="0"/>
              </a:rPr>
              <a:t>Journal Citation Reports </a:t>
            </a:r>
            <a:r>
              <a:rPr lang="ru-RU" smtClean="0">
                <a:latin typeface="Arial" charset="0"/>
                <a:cs typeface="Arial" charset="0"/>
              </a:rPr>
              <a:t>можно выбрать журналы интересующей предметной области, конкретного квартиля и открытого доступа. Перед вами – 9 журналов первого и второго квартилей по предметной области </a:t>
            </a:r>
            <a:r>
              <a:rPr lang="en-US" smtClean="0">
                <a:latin typeface="Arial" charset="0"/>
                <a:cs typeface="Arial" charset="0"/>
              </a:rPr>
              <a:t>Nanoscience and Nanotechnology</a:t>
            </a:r>
          </a:p>
          <a:p>
            <a:pPr fontAlgn="base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1825" y="685800"/>
            <a:ext cx="3108325" cy="364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16575" y="4421188"/>
            <a:ext cx="201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Источник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 Clarivate Analytics Journal Citation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За рамками политик стимулирования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420688" y="850900"/>
            <a:ext cx="4271962" cy="2314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ru-RU" sz="1400" smtClean="0">
                <a:latin typeface="Arial" charset="0"/>
                <a:cs typeface="Arial" charset="0"/>
              </a:rPr>
              <a:t>В</a:t>
            </a:r>
            <a:r>
              <a:rPr lang="en-US" sz="1400" smtClean="0">
                <a:latin typeface="Arial" charset="0"/>
                <a:cs typeface="Arial" charset="0"/>
              </a:rPr>
              <a:t>: </a:t>
            </a:r>
            <a:r>
              <a:rPr lang="ru-RU" sz="1400" smtClean="0">
                <a:latin typeface="Arial" charset="0"/>
                <a:cs typeface="Arial" charset="0"/>
              </a:rPr>
              <a:t>Что ещё мы можем сделать, если у нас нет доступа к большим государственным бюджетам</a:t>
            </a:r>
            <a:r>
              <a:rPr lang="en-US" sz="1400" smtClean="0">
                <a:latin typeface="Arial" charset="0"/>
                <a:cs typeface="Arial" charset="0"/>
              </a:rPr>
              <a:t>?</a:t>
            </a:r>
          </a:p>
          <a:p>
            <a:pPr fontAlgn="base">
              <a:spcBef>
                <a:spcPct val="0"/>
              </a:spcBef>
            </a:pPr>
            <a:r>
              <a:rPr lang="ru-RU" sz="1400" smtClean="0">
                <a:latin typeface="Arial" charset="0"/>
                <a:cs typeface="Arial" charset="0"/>
              </a:rPr>
              <a:t>О</a:t>
            </a:r>
            <a:r>
              <a:rPr lang="en-US" sz="1400" smtClean="0">
                <a:latin typeface="Arial" charset="0"/>
                <a:cs typeface="Arial" charset="0"/>
              </a:rPr>
              <a:t>: Web of Science </a:t>
            </a:r>
            <a:r>
              <a:rPr lang="ru-RU" sz="1400" smtClean="0">
                <a:latin typeface="Arial" charset="0"/>
                <a:cs typeface="Arial" charset="0"/>
              </a:rPr>
              <a:t>и </a:t>
            </a:r>
            <a:r>
              <a:rPr lang="en-US" sz="1400" smtClean="0">
                <a:latin typeface="Arial" charset="0"/>
                <a:cs typeface="Arial" charset="0"/>
              </a:rPr>
              <a:t>InCites </a:t>
            </a:r>
            <a:r>
              <a:rPr lang="ru-RU" sz="1400" smtClean="0">
                <a:latin typeface="Arial" charset="0"/>
                <a:cs typeface="Arial" charset="0"/>
              </a:rPr>
              <a:t>могут помочь найти фонды, финансирующие исследования в вашей предметной области.</a:t>
            </a:r>
          </a:p>
          <a:p>
            <a:pPr fontAlgn="base">
              <a:spcBef>
                <a:spcPct val="0"/>
              </a:spcBef>
            </a:pPr>
            <a:r>
              <a:rPr lang="ru-RU" sz="1400" smtClean="0">
                <a:latin typeface="Arial" charset="0"/>
                <a:cs typeface="Arial" charset="0"/>
              </a:rPr>
              <a:t>О</a:t>
            </a:r>
            <a:r>
              <a:rPr lang="en-US" sz="1400" smtClean="0">
                <a:latin typeface="Arial" charset="0"/>
                <a:cs typeface="Arial" charset="0"/>
              </a:rPr>
              <a:t>: </a:t>
            </a:r>
            <a:r>
              <a:rPr lang="ru-RU" sz="1400" smtClean="0">
                <a:latin typeface="Arial" charset="0"/>
                <a:cs typeface="Arial" charset="0"/>
              </a:rPr>
              <a:t>Международное сотрудничество – ещё один способ попасть в самые престижные научные журналы мира</a:t>
            </a:r>
            <a:r>
              <a:rPr lang="en-US" sz="1400" smtClean="0">
                <a:latin typeface="Arial" charset="0"/>
                <a:cs typeface="Arial" charset="0"/>
              </a:rPr>
              <a:t>.</a:t>
            </a:r>
          </a:p>
          <a:p>
            <a:pPr fontAlgn="base"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3014663"/>
            <a:ext cx="31400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842963"/>
            <a:ext cx="445135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5388" y="2784475"/>
            <a:ext cx="12747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0763" y="3838575"/>
            <a:ext cx="128428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74638"/>
            <a:ext cx="36353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Для дальнейшего чтения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2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420688" y="1011238"/>
            <a:ext cx="5567362" cy="2314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  <a:hlinkClick r:id="rId3"/>
              </a:rPr>
              <a:t>https://arxiv.org/ftp/arxiv/papers/1707/1707.01162.pdf</a:t>
            </a:r>
            <a:endParaRPr lang="en-US" smtClean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688" y="1571625"/>
            <a:ext cx="5305425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 txBox="1">
            <a:spLocks/>
          </p:cNvSpPr>
          <p:nvPr/>
        </p:nvSpPr>
        <p:spPr bwMode="auto">
          <a:xfrm>
            <a:off x="0" y="630238"/>
            <a:ext cx="9175750" cy="3740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548640" tIns="365760" rIns="548640" bIns="411480">
            <a:spAutoFit/>
          </a:bodyPr>
          <a:lstStyle/>
          <a:p>
            <a:r>
              <a:rPr lang="ru-RU" sz="2400" b="1">
                <a:solidFill>
                  <a:srgbClr val="FFFFFF"/>
                </a:solidFill>
              </a:rPr>
              <a:t>Импакт-фактор </a:t>
            </a:r>
            <a:r>
              <a:rPr lang="ru-RU" sz="2400">
                <a:solidFill>
                  <a:srgbClr val="FFFFFF"/>
                </a:solidFill>
              </a:rPr>
              <a:t>– пожалуй, лучший индикатор важности научного журнала. Но он не должен быть использован для оценки конкретных научных публикаций.</a:t>
            </a:r>
            <a:endParaRPr lang="en-US" sz="2400">
              <a:solidFill>
                <a:srgbClr val="FFFFFF"/>
              </a:solidFill>
            </a:endParaRPr>
          </a:p>
          <a:p>
            <a:endParaRPr lang="en-US" sz="2400">
              <a:solidFill>
                <a:srgbClr val="FFFFFF"/>
              </a:solidFill>
            </a:endParaRPr>
          </a:p>
          <a:p>
            <a:r>
              <a:rPr lang="ru-RU" sz="2400">
                <a:solidFill>
                  <a:srgbClr val="FFFFFF"/>
                </a:solidFill>
              </a:rPr>
              <a:t>В то же время, текущая ситуация в России делает возможным использование импакт-фактора для поддержки устойчивого роста научной результативности.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Научные результаты университетов проекта 5-100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755650"/>
            <a:ext cx="609441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 bwMode="auto">
          <a:xfrm rot="2608641">
            <a:off x="2451100" y="1903413"/>
            <a:ext cx="2238375" cy="1274762"/>
          </a:xfrm>
          <a:prstGeom prst="rightArrow">
            <a:avLst/>
          </a:prstGeom>
          <a:solidFill>
            <a:srgbClr val="6817FF">
              <a:alpha val="63000"/>
            </a:srgbClr>
          </a:solidFill>
          <a:ln w="19050" cap="flat" cmpd="sng" algn="ctr">
            <a:solidFill>
              <a:srgbClr val="6817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182880" bIns="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bg1"/>
                </a:solidFill>
              </a:rPr>
              <a:t>Старт проекта «5 </a:t>
            </a:r>
            <a:r>
              <a:rPr lang="en-US" sz="1400" b="1" dirty="0">
                <a:solidFill>
                  <a:schemeClr val="bg1"/>
                </a:solidFill>
              </a:rPr>
              <a:t>top 100</a:t>
            </a:r>
            <a:r>
              <a:rPr lang="ru-RU" sz="1400" b="1" dirty="0">
                <a:solidFill>
                  <a:schemeClr val="bg1"/>
                </a:solidFill>
              </a:rPr>
              <a:t>»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6702425" y="1033463"/>
            <a:ext cx="2117725" cy="2246312"/>
          </a:xfrm>
          <a:prstGeom prst="rect">
            <a:avLst/>
          </a:prstGeom>
          <a:solidFill>
            <a:srgbClr val="6817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Динамика совокупного количества научных публикаций университетов первой волны проекта 5-100 в базе данных </a:t>
            </a:r>
            <a:r>
              <a:rPr lang="en-US" sz="1400" b="1">
                <a:solidFill>
                  <a:schemeClr val="bg1"/>
                </a:solidFill>
              </a:rPr>
              <a:t>Web of Science Core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76325" y="3894138"/>
            <a:ext cx="7004050" cy="9096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 smtClean="0"/>
              <a:t>Павел Касьянов</a:t>
            </a:r>
            <a:r>
              <a:rPr lang="en-US" dirty="0" smtClean="0"/>
              <a:t>, </a:t>
            </a:r>
            <a:r>
              <a:rPr lang="ru-RU" dirty="0" smtClean="0"/>
              <a:t>эксперт </a:t>
            </a:r>
            <a:r>
              <a:rPr lang="ru-RU" smtClean="0"/>
              <a:t>по библиометрии</a:t>
            </a:r>
            <a:r>
              <a:rPr lang="en-US" smtClean="0"/>
              <a:t>  </a:t>
            </a:r>
            <a:r>
              <a:rPr lang="en-GB" dirty="0" smtClean="0"/>
              <a:t>|  </a:t>
            </a:r>
            <a:r>
              <a:rPr lang="en-US" dirty="0" smtClean="0"/>
              <a:t>pavel.kasyanov</a:t>
            </a:r>
            <a:r>
              <a:rPr lang="en-GB" dirty="0" smtClean="0"/>
              <a:t>@</a:t>
            </a:r>
            <a:r>
              <a:rPr lang="en-US" dirty="0" smtClean="0"/>
              <a:t>clarivate</a:t>
            </a:r>
            <a:r>
              <a:rPr lang="en-GB" dirty="0" smtClean="0"/>
              <a:t>.com  </a:t>
            </a:r>
            <a:r>
              <a:rPr lang="en-GB" dirty="0"/>
              <a:t>|  </a:t>
            </a:r>
            <a:r>
              <a:rPr lang="en-GB" dirty="0" smtClean="0">
                <a:solidFill>
                  <a:srgbClr val="1AC604"/>
                </a:solidFill>
              </a:rPr>
              <a:t>clarivate.com</a:t>
            </a:r>
            <a:endParaRPr lang="en-GB" dirty="0">
              <a:solidFill>
                <a:srgbClr val="1AC6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Что произойдёт, если финансирование сократится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784225"/>
            <a:ext cx="8040687" cy="356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602038" y="3633788"/>
            <a:ext cx="4611687" cy="15875"/>
          </a:xfrm>
          <a:prstGeom prst="line">
            <a:avLst/>
          </a:prstGeom>
          <a:ln>
            <a:solidFill>
              <a:srgbClr val="6817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Как повлияет возможное прекращение стимулирующих выплат на научную производительность?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688" y="858838"/>
            <a:ext cx="7212012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6551613" y="20542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AC604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 txBox="1">
            <a:spLocks/>
          </p:cNvSpPr>
          <p:nvPr/>
        </p:nvSpPr>
        <p:spPr bwMode="auto">
          <a:xfrm>
            <a:off x="0" y="630238"/>
            <a:ext cx="9175750" cy="3740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548640" tIns="365760" rIns="548640" bIns="411480">
            <a:spAutoFit/>
          </a:bodyPr>
          <a:lstStyle/>
          <a:p>
            <a:r>
              <a:rPr lang="ru-RU" sz="2400" b="1">
                <a:solidFill>
                  <a:srgbClr val="FFFFFF"/>
                </a:solidFill>
              </a:rPr>
              <a:t>Стимулирующие выплаты</a:t>
            </a:r>
            <a:r>
              <a:rPr lang="en-US" sz="2400" b="1">
                <a:solidFill>
                  <a:srgbClr val="FFFFFF"/>
                </a:solidFill>
              </a:rPr>
              <a:t> </a:t>
            </a:r>
            <a:r>
              <a:rPr lang="ru-RU" sz="2400">
                <a:solidFill>
                  <a:srgbClr val="FFFFFF"/>
                </a:solidFill>
              </a:rPr>
              <a:t>едва ли являются стандартной оплатой исследовательского труда учёного.</a:t>
            </a:r>
          </a:p>
          <a:p>
            <a:endParaRPr lang="ru-RU" sz="2400">
              <a:solidFill>
                <a:srgbClr val="FFFFFF"/>
              </a:solidFill>
            </a:endParaRPr>
          </a:p>
          <a:p>
            <a:r>
              <a:rPr lang="ru-RU" sz="2400">
                <a:solidFill>
                  <a:srgbClr val="FFFFFF"/>
                </a:solidFill>
              </a:rPr>
              <a:t>В первую очередь, это сигнал от руководства организации: мы знаем, что в существующей среде ваши приоритеты – это не проведение исследований мирового класса, и мы хотим это изменить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Какие типы стимулирующих выплат мы наблюдаем в российских университетах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3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420688" y="1011238"/>
            <a:ext cx="8399462" cy="2314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ru-RU" sz="2000" b="1" smtClean="0">
                <a:latin typeface="Arial" charset="0"/>
                <a:cs typeface="Arial" charset="0"/>
              </a:rPr>
              <a:t>Уровень </a:t>
            </a:r>
            <a:r>
              <a:rPr lang="en-US" sz="2000" b="1" smtClean="0">
                <a:latin typeface="Arial" charset="0"/>
                <a:cs typeface="Arial" charset="0"/>
              </a:rPr>
              <a:t>1:</a:t>
            </a:r>
            <a:r>
              <a:rPr lang="en-US" sz="2000" smtClean="0">
                <a:latin typeface="Arial" charset="0"/>
                <a:cs typeface="Arial" charset="0"/>
              </a:rPr>
              <a:t> </a:t>
            </a:r>
            <a:r>
              <a:rPr lang="ru-RU" sz="2000" smtClean="0">
                <a:latin typeface="Arial" charset="0"/>
                <a:cs typeface="Arial" charset="0"/>
              </a:rPr>
              <a:t>доплаты авторам за публикации в международных указателях цитирования</a:t>
            </a:r>
            <a:endParaRPr lang="en-US" sz="2000" b="1" smtClean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</a:pPr>
            <a:r>
              <a:rPr lang="ru-RU" sz="2000" b="1" smtClean="0">
                <a:latin typeface="Arial" charset="0"/>
                <a:cs typeface="Arial" charset="0"/>
              </a:rPr>
              <a:t>Уровень </a:t>
            </a:r>
            <a:r>
              <a:rPr lang="en-US" sz="2000" b="1" smtClean="0">
                <a:latin typeface="Arial" charset="0"/>
                <a:cs typeface="Arial" charset="0"/>
              </a:rPr>
              <a:t>2:</a:t>
            </a:r>
            <a:r>
              <a:rPr lang="en-US" sz="2000" smtClean="0">
                <a:latin typeface="Arial" charset="0"/>
                <a:cs typeface="Arial" charset="0"/>
              </a:rPr>
              <a:t> </a:t>
            </a:r>
            <a:r>
              <a:rPr lang="ru-RU" sz="2000" smtClean="0">
                <a:latin typeface="Arial" charset="0"/>
                <a:cs typeface="Arial" charset="0"/>
              </a:rPr>
              <a:t>дифференцированные доплаты авторам в зависимости от значения импакт-фактора журнала, в котором опубликована статья</a:t>
            </a:r>
            <a:endParaRPr lang="en-US" sz="2000" smtClean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</a:pPr>
            <a:r>
              <a:rPr lang="ru-RU" sz="2000" b="1" smtClean="0">
                <a:latin typeface="Arial" charset="0"/>
                <a:cs typeface="Arial" charset="0"/>
              </a:rPr>
              <a:t>Уровень </a:t>
            </a:r>
            <a:r>
              <a:rPr lang="en-US" sz="2000" b="1" smtClean="0">
                <a:latin typeface="Arial" charset="0"/>
                <a:cs typeface="Arial" charset="0"/>
              </a:rPr>
              <a:t>3:</a:t>
            </a:r>
            <a:r>
              <a:rPr lang="en-US" sz="2000" smtClean="0">
                <a:latin typeface="Arial" charset="0"/>
                <a:cs typeface="Arial" charset="0"/>
              </a:rPr>
              <a:t> </a:t>
            </a:r>
            <a:r>
              <a:rPr lang="ru-RU" sz="2000" smtClean="0">
                <a:latin typeface="Arial" charset="0"/>
                <a:cs typeface="Arial" charset="0"/>
              </a:rPr>
              <a:t>доплаты авторам за публикации в журналах, попавших в </a:t>
            </a:r>
            <a:r>
              <a:rPr lang="en-US" sz="2000" smtClean="0">
                <a:latin typeface="Arial" charset="0"/>
                <a:cs typeface="Arial" charset="0"/>
              </a:rPr>
              <a:t>25% </a:t>
            </a:r>
            <a:r>
              <a:rPr lang="ru-RU" sz="2000" smtClean="0">
                <a:latin typeface="Arial" charset="0"/>
                <a:cs typeface="Arial" charset="0"/>
              </a:rPr>
              <a:t>лучших в своей предметной области по значению импакт-фактора (они же – журналы первого квартиля)</a:t>
            </a:r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2216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Уровень </a:t>
            </a:r>
            <a:r>
              <a:rPr lang="en-US" smtClean="0">
                <a:latin typeface="Arial" charset="0"/>
                <a:cs typeface="Arial" charset="0"/>
              </a:rPr>
              <a:t>1: </a:t>
            </a:r>
            <a:r>
              <a:rPr lang="ru-RU" smtClean="0">
                <a:latin typeface="Arial" charset="0"/>
                <a:cs typeface="Arial" charset="0"/>
              </a:rPr>
              <a:t>доплаты просто за публикации в журналах </a:t>
            </a:r>
            <a:r>
              <a:rPr lang="en-US" smtClean="0">
                <a:latin typeface="Arial" charset="0"/>
                <a:cs typeface="Arial" charset="0"/>
              </a:rPr>
              <a:t>Web of Science Core Collection (</a:t>
            </a:r>
            <a:r>
              <a:rPr lang="ru-RU" smtClean="0">
                <a:latin typeface="Arial" charset="0"/>
                <a:cs typeface="Arial" charset="0"/>
              </a:rPr>
              <a:t>и других, не таких хороших, базах данных)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20688" y="1011238"/>
            <a:ext cx="8399462" cy="4030662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ru-RU" sz="1600" b="1" dirty="0" smtClean="0"/>
              <a:t>Что работает хорошо</a:t>
            </a:r>
            <a:r>
              <a:rPr lang="en-US" sz="1600" b="1" dirty="0" smtClean="0"/>
              <a:t>:</a:t>
            </a:r>
          </a:p>
          <a:p>
            <a:pPr indent="230188"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/>
              <a:t>Заметно растёт количество публикаций организации</a:t>
            </a:r>
          </a:p>
          <a:p>
            <a:pPr indent="230188"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/>
              <a:t>В отдельных случаях растёт и качество публикаций</a:t>
            </a:r>
          </a:p>
          <a:p>
            <a:pPr indent="230188"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/>
              <a:t>Авторы получают больше свободы заниматься творческой исследовательской работой вместо того, чтобы читать столько лекций, сколько хватит сил</a:t>
            </a:r>
            <a:endParaRPr lang="en-US" sz="1600" dirty="0" smtClean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1600" b="1" dirty="0" smtClean="0"/>
              <a:t>Что работает плохо</a:t>
            </a:r>
            <a:r>
              <a:rPr lang="en-US" sz="1600" b="1" dirty="0" smtClean="0"/>
              <a:t>:</a:t>
            </a:r>
          </a:p>
          <a:p>
            <a:pPr indent="230188"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/>
              <a:t>Любой автор, у которого отсутствует внутренняя мотивация на максимизацию огласки своих научных исследований, получает ложные стимулы публиковать свои научные результаты</a:t>
            </a:r>
            <a:r>
              <a:rPr lang="en-US" sz="1600" dirty="0" smtClean="0"/>
              <a:t>:</a:t>
            </a:r>
          </a:p>
          <a:p>
            <a:pPr lvl="1" indent="230188">
              <a:spcBef>
                <a:spcPts val="0"/>
              </a:spcBef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/>
              <a:t>Как можно больше, жертвуя их качеством</a:t>
            </a:r>
            <a:endParaRPr lang="en-US" sz="1600" dirty="0" smtClean="0"/>
          </a:p>
          <a:p>
            <a:pPr lvl="1" indent="230188">
              <a:spcBef>
                <a:spcPts val="0"/>
              </a:spcBef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/>
              <a:t>В журналах, в которых это проще сделать</a:t>
            </a:r>
            <a:r>
              <a:rPr lang="en-US" sz="1600" dirty="0" smtClean="0"/>
              <a:t>. </a:t>
            </a:r>
            <a:r>
              <a:rPr lang="ru-RU" sz="1600" dirty="0" smtClean="0"/>
              <a:t>В лучшем случае это будет просто низкоимпактовый журнал.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984250"/>
            <a:ext cx="1544637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5 самых популярных журналов </a:t>
            </a:r>
            <a:r>
              <a:rPr lang="en-US" smtClean="0">
                <a:latin typeface="Arial" charset="0"/>
                <a:cs typeface="Arial" charset="0"/>
              </a:rPr>
              <a:t>Web of Science Core Collection </a:t>
            </a:r>
            <a:r>
              <a:rPr lang="ru-RU" smtClean="0">
                <a:latin typeface="Arial" charset="0"/>
                <a:cs typeface="Arial" charset="0"/>
              </a:rPr>
              <a:t>для опубликования статей российскими авторами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925" y="984250"/>
            <a:ext cx="6753225" cy="3414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71675" y="4519613"/>
            <a:ext cx="249713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Источник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 Clarivate Analytics InCites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420688" y="385763"/>
            <a:ext cx="8399462" cy="3000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>Уровень </a:t>
            </a:r>
            <a:r>
              <a:rPr lang="en-US" smtClean="0">
                <a:latin typeface="Arial" charset="0"/>
                <a:cs typeface="Arial" charset="0"/>
              </a:rPr>
              <a:t>2. </a:t>
            </a:r>
            <a:r>
              <a:rPr lang="ru-RU" smtClean="0">
                <a:latin typeface="Arial" charset="0"/>
                <a:cs typeface="Arial" charset="0"/>
              </a:rPr>
              <a:t>Дифференцированные выплаты в зависимости от импакт-фактора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213" y="182563"/>
            <a:ext cx="2697162" cy="9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20688" y="1011238"/>
            <a:ext cx="8399462" cy="23145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ru-RU" sz="1600" b="1" dirty="0" smtClean="0"/>
              <a:t>Что работает хорошо</a:t>
            </a:r>
            <a:r>
              <a:rPr lang="en-US" sz="1600" b="1" dirty="0" smtClean="0"/>
              <a:t>:</a:t>
            </a:r>
          </a:p>
          <a:p>
            <a:pPr indent="230188"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/>
              <a:t>Авторы получают стимул публиковаться в высокоимпактовых журналах</a:t>
            </a:r>
            <a:endParaRPr lang="en-US" sz="1600" dirty="0" smtClean="0"/>
          </a:p>
          <a:p>
            <a:pPr indent="230188"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/>
              <a:t>Чуть повышается «библиометрическая грамотность» сотрудников</a:t>
            </a:r>
            <a:endParaRPr lang="en-US" sz="1600" dirty="0" smtClean="0"/>
          </a:p>
          <a:p>
            <a:pPr indent="230188"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1600" b="1" dirty="0" smtClean="0"/>
              <a:t>Что работает плохо</a:t>
            </a:r>
            <a:r>
              <a:rPr lang="en-US" sz="1600" b="1" dirty="0" smtClean="0"/>
              <a:t>:</a:t>
            </a:r>
          </a:p>
          <a:p>
            <a:pPr indent="230188"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/>
              <a:t>В разных предметных областях – разные средние уровни цитирования. Импакт-фактор 4 – довольно скромный показатель в области молекулярной биологии, но это – практически недостижимый уровень в области прикладной математики</a:t>
            </a:r>
            <a:r>
              <a:rPr lang="en-US" sz="1600" dirty="0" smtClean="0"/>
              <a:t>.</a:t>
            </a:r>
          </a:p>
          <a:p>
            <a:pPr indent="230188">
              <a:spcAft>
                <a:spcPts val="600"/>
              </a:spcAft>
              <a:buClr>
                <a:srgbClr val="6817FF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/>
              <a:t>В области гуманитарных исследований, поскольку законы библиометрии там работают чуть хуже, у журналов в принципе нет импакт-факторов.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v_Tmpt_Full-Presentation_16x9_0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rv_Tmpt_Full-Presentation_16x9_0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Crv_Tmpt_Full-Presentation_16x9_005</Template>
  <TotalTime>3850</TotalTime>
  <Words>1116</Words>
  <Application>Microsoft Office PowerPoint</Application>
  <PresentationFormat>On-screen Show (16:9)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Crv_Tmpt_Full-Presentation_16x9_005</vt:lpstr>
      <vt:lpstr>1_Crv_Tmpt_Full-Presentation_16x9_005</vt:lpstr>
      <vt:lpstr>Что это такое и как его достичь?</vt:lpstr>
      <vt:lpstr>Научные результаты университетов проекта 5-100</vt:lpstr>
      <vt:lpstr>Что произойдёт, если финансирование сократится?</vt:lpstr>
      <vt:lpstr>Как повлияет возможное прекращение стимулирующих выплат на научную производительность?</vt:lpstr>
      <vt:lpstr>Slide 5</vt:lpstr>
      <vt:lpstr>Какие типы стимулирующих выплат мы наблюдаем в российских университетах</vt:lpstr>
      <vt:lpstr>Уровень 1: доплаты просто за публикации в журналах Web of Science Core Collection (и других, не таких хороших, базах данных)</vt:lpstr>
      <vt:lpstr>5 самых популярных журналов Web of Science Core Collection для опубликования статей российскими авторами</vt:lpstr>
      <vt:lpstr>Уровень 2. Дифференцированные выплаты в зависимости от импакт-фактора</vt:lpstr>
      <vt:lpstr>Уровень 3. Первый квартиль.</vt:lpstr>
      <vt:lpstr>Всё-таки, почему это работает?</vt:lpstr>
      <vt:lpstr>Где в основном публикуются российские научные результаты</vt:lpstr>
      <vt:lpstr>Почему это важно?</vt:lpstr>
      <vt:lpstr>Хорошо, мы хотим внедрить политику 3го уровня. На что стоит обратить внимание</vt:lpstr>
      <vt:lpstr>Уровень 3. Какие ещё переменные имеет смысл учесть</vt:lpstr>
      <vt:lpstr>Резонный вопрос</vt:lpstr>
      <vt:lpstr>За рамками политик стимулирования</vt:lpstr>
      <vt:lpstr>Для дальнейшего чтения</vt:lpstr>
      <vt:lpstr>Slide 19</vt:lpstr>
      <vt:lpstr>Slide 20</vt:lpstr>
    </vt:vector>
  </TitlesOfParts>
  <Company>Thomson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Pavel Kasyanov</dc:creator>
  <cp:lastModifiedBy>Pavel Kasyanov</cp:lastModifiedBy>
  <cp:revision>152</cp:revision>
  <dcterms:created xsi:type="dcterms:W3CDTF">2017-02-09T09:35:17Z</dcterms:created>
  <dcterms:modified xsi:type="dcterms:W3CDTF">2018-05-24T06:24:28Z</dcterms:modified>
</cp:coreProperties>
</file>